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73" r:id="rId6"/>
    <p:sldId id="260" r:id="rId7"/>
    <p:sldId id="274" r:id="rId8"/>
    <p:sldId id="261" r:id="rId9"/>
    <p:sldId id="262" r:id="rId10"/>
    <p:sldId id="263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40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99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51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16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7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83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58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46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65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771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01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101734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38837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10/26/2023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93345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172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it/lifestyle/food/2016/05/10/birra-piu-venduta-mondo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iedmarketresearch.com/india-pale-ale-market" TargetMode="External"/><Relationship Id="rId2" Type="http://schemas.openxmlformats.org/officeDocument/2006/relationships/hyperlink" Target="https://www.washingtonpost.com/food/2022/08/04/craft-beer-abv-ipas-nonalcoholic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rillio.com/blog/most-popular-beer-brand-state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5ED239-DA3B-4878-9943-45F6F6A030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871758"/>
            <a:ext cx="5227171" cy="3871143"/>
          </a:xfrm>
        </p:spPr>
        <p:txBody>
          <a:bodyPr>
            <a:normAutofit/>
          </a:bodyPr>
          <a:lstStyle/>
          <a:p>
            <a:r>
              <a:rPr lang="en-US" b="1" dirty="0"/>
              <a:t>Beer and brewery</a:t>
            </a:r>
            <a:br>
              <a:rPr lang="en-US" b="1" dirty="0"/>
            </a:br>
            <a:r>
              <a:rPr lang="en-US" b="1" dirty="0"/>
              <a:t>Analysis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bottle of beer on ice">
            <a:extLst>
              <a:ext uri="{FF2B5EF4-FFF2-40B4-BE49-F238E27FC236}">
                <a16:creationId xmlns:a16="http://schemas.microsoft.com/office/drawing/2014/main" id="{C2F11E2D-7F58-4333-5783-278BA9DA2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12996" y="723900"/>
            <a:ext cx="5440930" cy="45719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E8B8170-3C26-929F-832B-944F946CBF9F}"/>
              </a:ext>
            </a:extLst>
          </p:cNvPr>
          <p:cNvSpPr txBox="1"/>
          <p:nvPr/>
        </p:nvSpPr>
        <p:spPr>
          <a:xfrm>
            <a:off x="885825" y="4152900"/>
            <a:ext cx="335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Adam Ercanbrack</a:t>
            </a:r>
          </a:p>
          <a:p>
            <a:r>
              <a:rPr lang="en-US" dirty="0"/>
              <a:t>Emmanuel Opoku</a:t>
            </a:r>
          </a:p>
        </p:txBody>
      </p:sp>
    </p:spTree>
    <p:extLst>
      <p:ext uri="{BB962C8B-B14F-4D97-AF65-F5344CB8AC3E}">
        <p14:creationId xmlns:p14="http://schemas.microsoft.com/office/powerpoint/2010/main" val="2028159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Relationship between IBU and ABV of Beers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814776" y="4948945"/>
            <a:ext cx="1058630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From the plot above, there does not appear to be a correlation between ABV and IBU. As most observations appear to be evenly distributed.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This point of view is confirmed further with the regression line included in the plot.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353A15-0C6F-0024-F19A-CD6D900BA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681" y="1088559"/>
            <a:ext cx="5021981" cy="311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664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Comparison of Ale and Indian Pale Ale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814776" y="4948945"/>
            <a:ext cx="105863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From the plot above, we can see that Indian Pale Ale has a higher alcohol level than most regular Ales.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regression line shows approximately a 1.2 percent difference  in the alcohol levels.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49E022-BDF2-770F-5196-6F3ACC9AB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940" y="1029894"/>
            <a:ext cx="4993905" cy="311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5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Comparison of Ale and Indian Pale Ale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A review of this difference using K-Nearest Neighbor (KNN) analysis shows that the sensitivity for correctly identifying ale was approximately 91 percent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This suggests that there is a clear difference between Ale and Indian Pale Ale in alcohol levels with an overall accuracy of 73 percent.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We conducted 500 iterations of this test to determine the best k fit of 13 for accuracy. We are 95 percent confident that the correct accuracy falls between 68 and 78 percent.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2F7506-E415-7065-DDF7-5330E433B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4983" y="1111979"/>
            <a:ext cx="2766622" cy="29584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FAAE5C-AD8F-1D92-EDD4-F9CF4C86C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454" y="1029894"/>
            <a:ext cx="4993905" cy="311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20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Comparison of Ale and Indian Pale Ale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A further review of this difference is confirmed with a binned comparison of Ale and Indian Pale Ale, showing that Ale has a greater number of products across all bitterness levels.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Ale tends to have more products with lower alcohol levels than with higher alcohol levels where Indian Pale Ale tends to dominate.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BF1B5F-2864-EC43-BE89-A66BB34CC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0554" y="1012517"/>
            <a:ext cx="5051054" cy="317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864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Beer Consumption by State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highest per capita consumption rate falls to New Hampshire.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4775B5-E5ED-3F7E-1805-7F2E6BF28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79" y="1418652"/>
            <a:ext cx="10655131" cy="213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Beer Recommendations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Craft Beers with higher alcohol content seem to be on the rise in popularity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000" dirty="0">
                <a:hlinkClick r:id="rId2"/>
              </a:rPr>
              <a:t>High ABV and nonalcoholic beers are dominating the craft beer industry - The Washington Post</a:t>
            </a:r>
            <a:r>
              <a:rPr lang="en-US" sz="10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However, IPA are the best selling craft-beers and much more popular in certain regions than others. </a:t>
            </a:r>
            <a:r>
              <a:rPr lang="en-US" sz="1000" dirty="0">
                <a:hlinkClick r:id="rId3"/>
              </a:rPr>
              <a:t>India Pale Ale Market Size, Share, Growth | Analysis Report 2025 (alliedmarketresearch.com)</a:t>
            </a:r>
            <a:endParaRPr lang="en-US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A5F7FC-2FA4-3CDD-5C22-B0D769950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248" y="1047403"/>
            <a:ext cx="4610833" cy="30755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CCD016-CE3D-119E-6B75-D72C16EB6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3103" y="1047404"/>
            <a:ext cx="4569331" cy="3225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981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Beer Recommendations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Indian Pale Ale is most popular in California, the most populated state.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American Ales are more broadly consumed in the south. </a:t>
            </a:r>
            <a:r>
              <a:rPr lang="en-US" sz="1000" dirty="0">
                <a:hlinkClick r:id="rId2"/>
              </a:rPr>
              <a:t>The Most Popular Beer in Every State - </a:t>
            </a:r>
            <a:r>
              <a:rPr lang="en-US" sz="1000" dirty="0" err="1">
                <a:hlinkClick r:id="rId2"/>
              </a:rPr>
              <a:t>Grillio</a:t>
            </a:r>
            <a:endParaRPr lang="en-US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ED0766-6BB1-3521-57D6-3547BF478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8819" y="1068594"/>
            <a:ext cx="3513322" cy="317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30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Beer Recommendations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Our recommendations are to gather more information to precisely target specific regions where certain styles are popular.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There is clearly a market for Indian Pale ales on the west coast.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However, a broader number of consumers favor a more alcoholic ales, which could be a break-in market.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 can provide you with the analysis you need to make the smartest decisions for pursuing new markets.</a:t>
            </a:r>
            <a:endParaRPr lang="en-US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6D3542-E9CE-697A-105C-B19D5604E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597" y="1050359"/>
            <a:ext cx="6358490" cy="303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981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246690-BD0B-4937-85D5-765DA01D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6603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80DC130-A377-4343-A5C4-45F1701A3ED1}"/>
              </a:ext>
            </a:extLst>
          </p:cNvPr>
          <p:cNvSpPr txBox="1">
            <a:spLocks/>
          </p:cNvSpPr>
          <p:nvPr/>
        </p:nvSpPr>
        <p:spPr>
          <a:xfrm>
            <a:off x="716280" y="1038077"/>
            <a:ext cx="10664456" cy="44838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The data provided is dirty but could be cleaned and augmented to provide greater insights.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American ales have greater alcohol content than IPAs.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There is a growing demand for alcohol level increases.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IPAs dominate in the west coast markets.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IPAs are increasingly competing against lagers as a beverage of choice.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We can provide the research and data to focus future development and production.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928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119B30-F195-45E3-AE05-A4F2D0DB7729}"/>
              </a:ext>
            </a:extLst>
          </p:cNvPr>
          <p:cNvSpPr txBox="1"/>
          <p:nvPr/>
        </p:nvSpPr>
        <p:spPr>
          <a:xfrm>
            <a:off x="5156616" y="3059668"/>
            <a:ext cx="239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75085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246690-BD0B-4937-85D5-765DA01D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6603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80DC130-A377-4343-A5C4-45F1701A3ED1}"/>
              </a:ext>
            </a:extLst>
          </p:cNvPr>
          <p:cNvSpPr txBox="1">
            <a:spLocks/>
          </p:cNvSpPr>
          <p:nvPr/>
        </p:nvSpPr>
        <p:spPr>
          <a:xfrm>
            <a:off x="716280" y="1038077"/>
            <a:ext cx="10664456" cy="294337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 review of the data provided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– To perform exploratory data analysis on international beer bitterness(IBU) and Alcohol Volume (ABV)  by State and brewery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Acquisition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Beer data and Brewery data were obtained in CSV format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Preparation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–Steps taken to fill the gaps for missing values.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Visualization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Graphs were created using ggplot in R studio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 Discussion on Ales vs. Indian Pale Ales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– A deeper analysis using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knn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determine differences between Ales and IPAs.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Discussion of Recommendations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An introduction to research possibilities and market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exploitables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865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BFC115E-6BE5-4108-B6B2-C3250787B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Data Preparation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22F3F9-370E-41FB-A997-0DC37F3AA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4020"/>
            <a:ext cx="10515600" cy="4904343"/>
          </a:xfrm>
        </p:spPr>
        <p:txBody>
          <a:bodyPr>
            <a:normAutofit/>
          </a:bodyPr>
          <a:lstStyle/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Total number of records </a:t>
            </a:r>
          </a:p>
          <a:p>
            <a:pPr lvl="1"/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Beer Dataset: 2410 records</a:t>
            </a:r>
          </a:p>
          <a:p>
            <a:pPr lvl="1"/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Brewery Dataset: 558 records</a:t>
            </a:r>
          </a:p>
          <a:p>
            <a:pPr marL="0" indent="0">
              <a:buNone/>
            </a:pPr>
            <a:endParaRPr 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Following missing values were found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Beer Dataset: IBU (1005 records), ABV (62 records), Style (4 records)</a:t>
            </a:r>
          </a:p>
          <a:p>
            <a:endParaRPr 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Missing values treatment: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 do not know why there are gaps in the data </a:t>
            </a:r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the IBU and ABV.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will replace those values, first by seeking open-source information on the values and secondly by taking the median of each state and replacing the remaining NA values with those median values. </a:t>
            </a:r>
          </a:p>
        </p:txBody>
      </p:sp>
    </p:spTree>
    <p:extLst>
      <p:ext uri="{BB962C8B-B14F-4D97-AF65-F5344CB8AC3E}">
        <p14:creationId xmlns:p14="http://schemas.microsoft.com/office/powerpoint/2010/main" val="103826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7215483-AD0C-4E00-BF87-04C4DA6AC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325F3F6-6400-4D03-AE43-A0EF8ABB4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512" y="95701"/>
            <a:ext cx="10848975" cy="7433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cap="all" dirty="0">
                <a:latin typeface="+mj-lt"/>
                <a:cs typeface="+mj-cs"/>
              </a:rPr>
              <a:t>Number of breweries per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F9F470-C7B7-4B96-90CD-6D53EA020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2F88F62E-85D4-46E5-84F6-86CB0BD48C6E}"/>
              </a:ext>
            </a:extLst>
          </p:cNvPr>
          <p:cNvSpPr txBox="1">
            <a:spLocks/>
          </p:cNvSpPr>
          <p:nvPr/>
        </p:nvSpPr>
        <p:spPr>
          <a:xfrm>
            <a:off x="823745" y="1041982"/>
            <a:ext cx="10568155" cy="1841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447DA8-426A-8386-7BEC-26FB09298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12" y="957580"/>
            <a:ext cx="6667500" cy="4114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3E63D6-C369-5285-6C94-1054F3F70467}"/>
              </a:ext>
            </a:extLst>
          </p:cNvPr>
          <p:cNvSpPr txBox="1"/>
          <p:nvPr/>
        </p:nvSpPr>
        <p:spPr>
          <a:xfrm>
            <a:off x="7315200" y="1838326"/>
            <a:ext cx="43624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Colorado has the highest number of breweries with 47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DC, Delaware, ND, SD, and WV all have the least with 1 brewery each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0374E4-7147-1BD5-67CC-84846F9D82D3}"/>
              </a:ext>
            </a:extLst>
          </p:cNvPr>
          <p:cNvSpPr txBox="1"/>
          <p:nvPr/>
        </p:nvSpPr>
        <p:spPr>
          <a:xfrm>
            <a:off x="7981950" y="5219451"/>
            <a:ext cx="31146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NB: Please see the next slide for full list of breweries by state</a:t>
            </a:r>
          </a:p>
        </p:txBody>
      </p:sp>
    </p:spTree>
    <p:extLst>
      <p:ext uri="{BB962C8B-B14F-4D97-AF65-F5344CB8AC3E}">
        <p14:creationId xmlns:p14="http://schemas.microsoft.com/office/powerpoint/2010/main" val="1585205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7215483-AD0C-4E00-BF87-04C4DA6AC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325F3F6-6400-4D03-AE43-A0EF8ABB4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512" y="95701"/>
            <a:ext cx="10848975" cy="7433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cap="all" dirty="0">
                <a:latin typeface="+mj-lt"/>
                <a:cs typeface="+mj-cs"/>
              </a:rPr>
              <a:t>Number of breweries per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F9F470-C7B7-4B96-90CD-6D53EA020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2F88F62E-85D4-46E5-84F6-86CB0BD48C6E}"/>
              </a:ext>
            </a:extLst>
          </p:cNvPr>
          <p:cNvSpPr txBox="1">
            <a:spLocks/>
          </p:cNvSpPr>
          <p:nvPr/>
        </p:nvSpPr>
        <p:spPr>
          <a:xfrm>
            <a:off x="846078" y="1041982"/>
            <a:ext cx="10568155" cy="1841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039341-1487-EB10-0C22-530BAF4CA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12" y="1041982"/>
            <a:ext cx="8534401" cy="56330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D061719-AB77-7C13-4035-D9D2BFA24259}"/>
              </a:ext>
            </a:extLst>
          </p:cNvPr>
          <p:cNvSpPr txBox="1"/>
          <p:nvPr/>
        </p:nvSpPr>
        <p:spPr>
          <a:xfrm>
            <a:off x="9141619" y="1352100"/>
            <a:ext cx="3114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Distribution of Breweries by State</a:t>
            </a:r>
          </a:p>
        </p:txBody>
      </p:sp>
    </p:spTree>
    <p:extLst>
      <p:ext uri="{BB962C8B-B14F-4D97-AF65-F5344CB8AC3E}">
        <p14:creationId xmlns:p14="http://schemas.microsoft.com/office/powerpoint/2010/main" val="377044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425" y="126148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Median IBU (Bitterness) by State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902F677-92AD-5A17-3EC6-94A29F43CDF6}"/>
              </a:ext>
            </a:extLst>
          </p:cNvPr>
          <p:cNvGrpSpPr/>
          <p:nvPr/>
        </p:nvGrpSpPr>
        <p:grpSpPr>
          <a:xfrm>
            <a:off x="994443" y="5143777"/>
            <a:ext cx="10526964" cy="323165"/>
            <a:chOff x="844446" y="4272813"/>
            <a:chExt cx="10526964" cy="32316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33F2D20-1F9B-532D-106C-4D39529EF0F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02BBB2E-7B16-A407-AF14-3DE9DD733603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CB8EB23-9D2C-D58D-9E60-274F6962EAAD}"/>
              </a:ext>
            </a:extLst>
          </p:cNvPr>
          <p:cNvSpPr txBox="1"/>
          <p:nvPr/>
        </p:nvSpPr>
        <p:spPr>
          <a:xfrm flipH="1">
            <a:off x="746786" y="5466942"/>
            <a:ext cx="1030330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WV leads the pack in Median IBU with a level of 57.5 and followed closely by DE with a level 0f 52.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B9A593-0D92-2782-52E7-B4E951B8C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86" y="1600200"/>
            <a:ext cx="10705408" cy="321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10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425" y="126148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Median Alcohol Content (ABV)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902F677-92AD-5A17-3EC6-94A29F43CDF6}"/>
              </a:ext>
            </a:extLst>
          </p:cNvPr>
          <p:cNvGrpSpPr/>
          <p:nvPr/>
        </p:nvGrpSpPr>
        <p:grpSpPr>
          <a:xfrm>
            <a:off x="994443" y="5143777"/>
            <a:ext cx="10526964" cy="323165"/>
            <a:chOff x="844446" y="4272813"/>
            <a:chExt cx="10526964" cy="32316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33F2D20-1F9B-532D-106C-4D39529EF0F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02BBB2E-7B16-A407-AF14-3DE9DD733603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CB8EB23-9D2C-D58D-9E60-274F6962EAAD}"/>
              </a:ext>
            </a:extLst>
          </p:cNvPr>
          <p:cNvSpPr txBox="1"/>
          <p:nvPr/>
        </p:nvSpPr>
        <p:spPr>
          <a:xfrm flipH="1">
            <a:off x="746786" y="5466942"/>
            <a:ext cx="103033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median alcohol content looks to be fairly distributed across states for the most part of the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No significant ABV outliers were detected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53AB1-5631-EF05-A24E-26DCBA882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86" y="1600200"/>
            <a:ext cx="10598876" cy="317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556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Other Interesting Findings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59A3D05-763C-4511-9E24-58251F129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140" y="1150708"/>
            <a:ext cx="10713720" cy="8344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State with the highest average alcohol level in ( ABV) beer.</a:t>
            </a:r>
          </a:p>
          <a:p>
            <a:pPr marL="0" indent="0">
              <a:buNone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District of Columbia (DC) and Kentucky (KY) tied with for the top spot with an ABV level of 0.0625 each</a:t>
            </a:r>
          </a:p>
          <a:p>
            <a:pPr marL="0" indent="0">
              <a:buNone/>
            </a:pP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The most alcoholic beer was Lee Hill Series Vol. 5 – Belgian Style Quadruple Ale from Colorado with an ABV rating of 0.128.</a:t>
            </a:r>
          </a:p>
          <a:p>
            <a:pPr marL="0" indent="0">
              <a:buNone/>
            </a:pP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State with the most bitter beer on Average. (IBU)</a:t>
            </a:r>
          </a:p>
          <a:p>
            <a:pPr marL="0" indent="0">
              <a:buNone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West Virginia has the most bitter beer on average with a median IBU level of 57.5</a:t>
            </a:r>
          </a:p>
          <a:p>
            <a:pPr marL="0" indent="0">
              <a:buNone/>
            </a:pP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The most bitter beer was the Quaff India Style Session Ale from Oregon with an IBU rating of 138.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02357FC-346A-5EE5-849E-DC56BEF7F1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0F0F0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Lucida Console" panose="020B0609040504020204" pitchFamily="49" charset="0"/>
              </a:rPr>
              <a:t>Lee Hill Series Vol. 5 - Belgian Style Quadrupel Ale from CO with an ABV of 0.128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3588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Summary Statistic and Distribution for ABV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3C1FAD-1AAC-4EF1-959B-F7F438646B74}"/>
              </a:ext>
            </a:extLst>
          </p:cNvPr>
          <p:cNvSpPr txBox="1"/>
          <p:nvPr/>
        </p:nvSpPr>
        <p:spPr>
          <a:xfrm flipH="1">
            <a:off x="716280" y="4792110"/>
            <a:ext cx="1058630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distribution for ABV across the data appears to be left skewed due to some extreme outliers with most observations between 0.05 and 0.06</a:t>
            </a:r>
          </a:p>
          <a:p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5945D4B-7E88-4733-B4AA-792156A68576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12B03A2-3506-44A7-94B6-7FF184E26A12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EC33E10-7ED9-45B5-B091-229D7B220AEA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E1FE24A-24BF-D9EF-FBBC-5D48DBB62F6F}"/>
              </a:ext>
            </a:extLst>
          </p:cNvPr>
          <p:cNvSpPr txBox="1"/>
          <p:nvPr/>
        </p:nvSpPr>
        <p:spPr>
          <a:xfrm>
            <a:off x="618836" y="1117965"/>
            <a:ext cx="48306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Min. 1st Qu.  Medan    Mean 3rd Qu.    Max. </a:t>
            </a:r>
          </a:p>
          <a:p>
            <a:r>
              <a:rPr lang="en-US" dirty="0"/>
              <a:t>  0.001   0.050   0.057   0.060   0.067   0.128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C5295-15B2-E20D-4647-82B7CEDB6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384" y="1075408"/>
            <a:ext cx="5082452" cy="314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03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  <p:bldP spid="6" grpId="0"/>
    </p:bldLst>
  </p:timing>
</p:sld>
</file>

<file path=ppt/theme/theme1.xml><?xml version="1.0" encoding="utf-8"?>
<a:theme xmlns:a="http://schemas.openxmlformats.org/drawingml/2006/main" name="ChronicleVTI">
  <a:themeElements>
    <a:clrScheme name="AnalogousFromLightSeedRightStep">
      <a:dk1>
        <a:srgbClr val="000000"/>
      </a:dk1>
      <a:lt1>
        <a:srgbClr val="FFFFFF"/>
      </a:lt1>
      <a:dk2>
        <a:srgbClr val="412524"/>
      </a:dk2>
      <a:lt2>
        <a:srgbClr val="E2E8E8"/>
      </a:lt2>
      <a:accent1>
        <a:srgbClr val="C69796"/>
      </a:accent1>
      <a:accent2>
        <a:srgbClr val="BA997F"/>
      </a:accent2>
      <a:accent3>
        <a:srgbClr val="AAA481"/>
      </a:accent3>
      <a:accent4>
        <a:srgbClr val="9BAA74"/>
      </a:accent4>
      <a:accent5>
        <a:srgbClr val="8FAC82"/>
      </a:accent5>
      <a:accent6>
        <a:srgbClr val="78B07E"/>
      </a:accent6>
      <a:hlink>
        <a:srgbClr val="568D8E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2050</TotalTime>
  <Words>1037</Words>
  <Application>Microsoft Office PowerPoint</Application>
  <PresentationFormat>Widescreen</PresentationFormat>
  <Paragraphs>95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Calisto MT</vt:lpstr>
      <vt:lpstr>Courier New</vt:lpstr>
      <vt:lpstr>Lucida Console</vt:lpstr>
      <vt:lpstr>Univers Condensed</vt:lpstr>
      <vt:lpstr>ChronicleVTI</vt:lpstr>
      <vt:lpstr>Beer and brewery Analysis</vt:lpstr>
      <vt:lpstr>Agenda</vt:lpstr>
      <vt:lpstr>Data Preparation</vt:lpstr>
      <vt:lpstr>Number of breweries per State</vt:lpstr>
      <vt:lpstr>Number of breweries per State</vt:lpstr>
      <vt:lpstr>Median IBU (Bitterness) by State</vt:lpstr>
      <vt:lpstr>Median Alcohol Content (ABV)</vt:lpstr>
      <vt:lpstr>Other Interesting Findings</vt:lpstr>
      <vt:lpstr>Summary Statistic and Distribution for ABV</vt:lpstr>
      <vt:lpstr>Relationship between IBU and ABV of Beers </vt:lpstr>
      <vt:lpstr>Comparison of Ale and Indian Pale Ale</vt:lpstr>
      <vt:lpstr>Comparison of Ale and Indian Pale Ale</vt:lpstr>
      <vt:lpstr>Comparison of Ale and Indian Pale Ale</vt:lpstr>
      <vt:lpstr>Beer Consumption by State</vt:lpstr>
      <vt:lpstr>Beer Recommendations</vt:lpstr>
      <vt:lpstr>Beer Recommendations</vt:lpstr>
      <vt:lpstr>Beer Recommendations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Minnesota School Data Analytics (2018-2019)</dc:title>
  <dc:creator>Anoop</dc:creator>
  <cp:lastModifiedBy>Opoku, Emmanuel</cp:lastModifiedBy>
  <cp:revision>200</cp:revision>
  <dcterms:created xsi:type="dcterms:W3CDTF">2021-08-19T05:55:49Z</dcterms:created>
  <dcterms:modified xsi:type="dcterms:W3CDTF">2023-10-26T22:48:22Z</dcterms:modified>
</cp:coreProperties>
</file>

<file path=docProps/thumbnail.jpeg>
</file>